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68" r:id="rId4"/>
    <p:sldId id="276" r:id="rId5"/>
    <p:sldId id="278" r:id="rId6"/>
    <p:sldId id="269" r:id="rId7"/>
    <p:sldId id="259" r:id="rId8"/>
    <p:sldId id="279" r:id="rId9"/>
    <p:sldId id="280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009900"/>
    <a:srgbClr val="669900"/>
    <a:srgbClr val="DDDDDD"/>
    <a:srgbClr val="CC9900"/>
    <a:srgbClr val="5A7E2E"/>
    <a:srgbClr val="660066"/>
    <a:srgbClr val="CC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15" autoAdjust="0"/>
    <p:restoredTop sz="94660"/>
  </p:normalViewPr>
  <p:slideViewPr>
    <p:cSldViewPr>
      <p:cViewPr varScale="1">
        <p:scale>
          <a:sx n="52" d="100"/>
          <a:sy n="52" d="100"/>
        </p:scale>
        <p:origin x="-984" y="-90"/>
      </p:cViewPr>
      <p:guideLst>
        <p:guide orient="horz" pos="4292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F562AEA-4F85-4146-B3D4-745EC94B9695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8F40FD8-680B-41B6-9402-C04DCFA72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3D9E5-9F64-4666-A271-5F95F28BD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851A2-7616-4B73-B62A-620932DB0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B055F-448A-4AE4-AC7E-CCE388A7C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E6D8E-EDE7-47C3-80D8-D09542998F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34B21-9C3A-4C8A-9731-109535CF47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20907-9270-4C1B-BDED-4D58746CBC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9FB09-C28E-4975-B010-7EF8358F2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23417-CE4D-4418-AF66-DF3C53A67E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A87E6-8242-4FD0-B22C-2E0A299A2E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B257C-7C57-4F0B-82EF-A047B3E79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28BAB-5F1D-4C9A-B356-571C614888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155A1-F345-4C00-9FDE-040B4C4AF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6B547-8ECD-4355-A4CD-D8DD4AD0C7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F0D5A-1A47-4FCA-A526-F0A4E3292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3EC57-4D10-483E-8AF8-645C8CD4B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92FF7-8901-4D8C-BD62-4F6486E7A3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9900"/>
            </a:gs>
            <a:gs pos="100000">
              <a:srgbClr val="9FCA6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27C4E60-94C8-4EA5-995D-705A1AE772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javascript:history.back(-1);" TargetMode="External"/><Relationship Id="rId7" Type="http://schemas.openxmlformats.org/officeDocument/2006/relationships/image" Target="../media/image29.jpeg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nauka.relis.ru/08/0402/rnk-0.jpg" TargetMode="External"/><Relationship Id="rId5" Type="http://schemas.openxmlformats.org/officeDocument/2006/relationships/image" Target="../media/image20.gif"/><Relationship Id="rId4" Type="http://schemas.openxmlformats.org/officeDocument/2006/relationships/image" Target="../media/image2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8.jpe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ru.wikipedia.org/wiki/%D0%A4%D0%B0%D0%B9%D0%BB:Ammonia-3D-vdW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5" Type="http://schemas.openxmlformats.org/officeDocument/2006/relationships/image" Target="../media/image13.png"/><Relationship Id="rId4" Type="http://schemas.openxmlformats.org/officeDocument/2006/relationships/hyperlink" Target="http://upload.wikimedia.org/wikipedia/commons/1/11/Ammonia-2D-dimensions.pn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chemistry.pmgbs.com/cpg1410/albums/userpics/10001/methane_molecule.gif&amp;imgrefurl=http://chemistry.pmgbs.com/cpg1410/displayimage.php?album=1&amp;pos=8&amp;usg=__N3GI_bo5H5Xono5eR6W02tVCh0A=&amp;h=219&amp;w=234&amp;sz=17&amp;hl=ru&amp;start=1&amp;um=1&amp;tbnid=XZDKCoyCPVsnQM:&amp;tbnh=102&amp;tbnw=109&amp;prev=/images?q=%D0%BC%D0%BE%D0%BB%D0%B5%D0%BA%D1%83%D0%BB%D0%B0+%D0%BC%D0%B5%D1%82%D0%B0%D0%BD%D0%B0&amp;hl=ru&amp;sa=N&amp;um=1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hyperlink" Target="http://images.google.com/imgres?imgurl=http://www.chemistry.ssu.samara.ru/chem2/pic/u224.gif&amp;imgrefurl=http://www.chemistry.ssu.samara.ru/chem2/u22.htm&amp;usg=__gghSzXLWxtFFkiNvxivZvFmbBxw=&amp;h=147&amp;w=247&amp;sz=9&amp;hl=ru&amp;start=3&amp;um=1&amp;tbnid=bfx0dcAyvzNniM:&amp;tbnh=65&amp;tbnw=110&amp;prev=/images?q=%D0%BC%D0%BE%D0%BB%D0%B5%D0%BA%D1%83%D0%BB%D0%B0+%D0%BC%D0%B5%D1%82%D0%B0%D0%BD%D0%B0&amp;hl=ru&amp;sa=N&amp;um=1" TargetMode="Externa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611188" y="188913"/>
            <a:ext cx="7500937" cy="3024187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Arial"/>
                <a:cs typeface="Arial"/>
              </a:rPr>
              <a:t>Проект по математике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Arial"/>
                <a:cs typeface="Arial"/>
              </a:rPr>
              <a:t>на тему: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Arial"/>
                <a:cs typeface="Arial"/>
              </a:rPr>
              <a:t>"Симметрия в химии".</a:t>
            </a:r>
          </a:p>
        </p:txBody>
      </p:sp>
      <p:pic>
        <p:nvPicPr>
          <p:cNvPr id="3075" name="Picture 11" descr="J007613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4437063"/>
            <a:ext cx="3024188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2051050" y="3068638"/>
            <a:ext cx="5688013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chemeClr val="accent2"/>
                </a:solidFill>
              </a:rPr>
              <a:t>«Симметрия является той</a:t>
            </a:r>
          </a:p>
          <a:p>
            <a:r>
              <a:rPr lang="ru-RU" b="1" i="1">
                <a:solidFill>
                  <a:schemeClr val="accent2"/>
                </a:solidFill>
              </a:rPr>
              <a:t>идеей, посредством которой человек</a:t>
            </a:r>
          </a:p>
          <a:p>
            <a:r>
              <a:rPr lang="ru-RU" b="1" i="1">
                <a:solidFill>
                  <a:schemeClr val="accent2"/>
                </a:solidFill>
              </a:rPr>
              <a:t>на протяжении веков пытался постичь и создать порядок, красоту и совершенство».</a:t>
            </a:r>
          </a:p>
          <a:p>
            <a:pPr algn="r"/>
            <a:r>
              <a:rPr lang="ru-RU" b="1" i="1">
                <a:solidFill>
                  <a:schemeClr val="accent2"/>
                </a:solidFill>
              </a:rPr>
              <a:t>Герман Вейль</a:t>
            </a:r>
          </a:p>
        </p:txBody>
      </p:sp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4508500"/>
            <a:ext cx="1985963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333375"/>
            <a:ext cx="3241675" cy="719138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0000FF"/>
                </a:solidFill>
              </a:rPr>
              <a:t>Выводы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268413"/>
            <a:ext cx="6337300" cy="15128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2000" b="1" u="sng" smtClean="0">
                <a:solidFill>
                  <a:schemeClr val="accent2"/>
                </a:solidFill>
              </a:rPr>
              <a:t>Симметрия в химии</a:t>
            </a:r>
            <a:r>
              <a:rPr lang="ru-RU" sz="2000" b="1" smtClean="0">
                <a:solidFill>
                  <a:schemeClr val="accent2"/>
                </a:solidFill>
              </a:rPr>
              <a:t> проявляется в геометрической конфигурации молекул, что сказывается на специфике физических и химических свойств молекул .</a:t>
            </a:r>
          </a:p>
        </p:txBody>
      </p:sp>
      <p:pic>
        <p:nvPicPr>
          <p:cNvPr id="22532" name="Picture 4" descr="MCj0411047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580063" y="3375025"/>
            <a:ext cx="3405187" cy="3438525"/>
          </a:xfrm>
          <a:noFill/>
        </p:spPr>
      </p:pic>
      <p:pic>
        <p:nvPicPr>
          <p:cNvPr id="22535" name="Picture 7" descr="назад...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88913"/>
            <a:ext cx="9525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 descr="j0354516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589588"/>
            <a:ext cx="9890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Text Box 8"/>
          <p:cNvSpPr txBox="1">
            <a:spLocks noChangeArrowheads="1"/>
          </p:cNvSpPr>
          <p:nvPr/>
        </p:nvSpPr>
        <p:spPr bwMode="auto">
          <a:xfrm>
            <a:off x="323850" y="2852738"/>
            <a:ext cx="525621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accent2"/>
                </a:solidFill>
              </a:rPr>
              <a:t>Учёт симметрии молекул важен при поиске и отборе веществ, используемых при создании химических лазеров и молекулярных выпрямителей, при построении моделей органических сверхпроводников, при анализе канцерогенных и фармакологически активных веществ и т. д. </a:t>
            </a:r>
          </a:p>
        </p:txBody>
      </p:sp>
      <p:pic>
        <p:nvPicPr>
          <p:cNvPr id="15368" name="Picture 9" descr="Просмотреть картинку полностью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188" y="260350"/>
            <a:ext cx="17018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55075" y="-458788"/>
            <a:ext cx="287338" cy="277813"/>
          </a:xfrm>
        </p:spPr>
        <p:txBody>
          <a:bodyPr/>
          <a:lstStyle/>
          <a:p>
            <a:pPr eaLnBrk="1" hangingPunct="1"/>
            <a:endParaRPr lang="fr-FR" sz="4000" smtClean="0">
              <a:solidFill>
                <a:srgbClr val="0000FF"/>
              </a:solidFill>
            </a:endParaRPr>
          </a:p>
        </p:txBody>
      </p:sp>
      <p:pic>
        <p:nvPicPr>
          <p:cNvPr id="5125" name="Picture 5" descr="мо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62630">
            <a:off x="179388" y="188913"/>
            <a:ext cx="1727200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835150" y="1484313"/>
            <a:ext cx="56165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accent2"/>
                </a:solidFill>
              </a:rPr>
              <a:t>Термин “симметрия” по-гречески означает “соразмерность, пропорциональность, одинаковость в расположении частей”.</a:t>
            </a:r>
          </a:p>
          <a:p>
            <a:r>
              <a:rPr lang="ru-RU" sz="2000">
                <a:solidFill>
                  <a:schemeClr val="accent2"/>
                </a:solidFill>
              </a:rPr>
              <a:t>А какова симметрия в мире химии?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50825" y="3141663"/>
            <a:ext cx="4608513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accent2"/>
                </a:solidFill>
              </a:rPr>
              <a:t>Симметрия в химии проявляется в геометрической конфигурации молекул. Большинство простых молекул обладает элементами пространственной симметрии равновесной конфигурации: осями симметрии, плоскостями симметрии и т. д. Обычный способ изображения молекул в органической химии - это  структурные формулы. </a:t>
            </a:r>
          </a:p>
          <a:p>
            <a:r>
              <a:rPr lang="ru-RU" sz="2000">
                <a:solidFill>
                  <a:schemeClr val="accent2"/>
                </a:solidFill>
              </a:rPr>
              <a:t> </a:t>
            </a:r>
            <a:endParaRPr lang="ru-RU" sz="2000"/>
          </a:p>
        </p:txBody>
      </p:sp>
      <p:pic>
        <p:nvPicPr>
          <p:cNvPr id="5131" name="Picture 11" descr="image011.gif (995 bytes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997200"/>
            <a:ext cx="424973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3" descr="image012.gif (732 bytes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4652963"/>
            <a:ext cx="3673475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4" name="WordArt 14"/>
          <p:cNvSpPr>
            <a:spLocks noChangeArrowheads="1" noChangeShapeType="1" noTextEdit="1"/>
          </p:cNvSpPr>
          <p:nvPr/>
        </p:nvSpPr>
        <p:spPr bwMode="auto">
          <a:xfrm>
            <a:off x="2484438" y="260350"/>
            <a:ext cx="4103687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Симметрия молекул</a:t>
            </a:r>
          </a:p>
        </p:txBody>
      </p:sp>
      <p:pic>
        <p:nvPicPr>
          <p:cNvPr id="2" name="Picture 15" descr="12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27385">
            <a:off x="7092950" y="333375"/>
            <a:ext cx="1728788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8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29" grpId="0"/>
      <p:bldP spid="51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339975" y="1125538"/>
            <a:ext cx="467995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accent2"/>
                </a:solidFill>
              </a:rPr>
              <a:t>В 1810 году Д.Дальтон, желая показать своим слушателям как атомы комбинируясь образуют химические соединения, построил деревянные модели шаров и стержней. Эти модели оказались превосходным наглядным пособием.</a:t>
            </a:r>
          </a:p>
          <a:p>
            <a:endParaRPr lang="ru-RU" sz="2000">
              <a:solidFill>
                <a:schemeClr val="accent2"/>
              </a:solidFill>
            </a:endParaRPr>
          </a:p>
        </p:txBody>
      </p:sp>
      <p:sp>
        <p:nvSpPr>
          <p:cNvPr id="1028" name="Text Box 8"/>
          <p:cNvSpPr txBox="1">
            <a:spLocks noChangeArrowheads="1"/>
          </p:cNvSpPr>
          <p:nvPr/>
        </p:nvSpPr>
        <p:spPr bwMode="auto">
          <a:xfrm>
            <a:off x="1095375" y="5537200"/>
            <a:ext cx="290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2484438" y="3716338"/>
            <a:ext cx="4392612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accent2"/>
                </a:solidFill>
              </a:rPr>
              <a:t>Молекула воды и водорода имеет плоскость симметрии (прямая вертикальная линия). Ничто не изменится, если поменять местами парные атомы в молекуле; такой обмен эквивалентен операции зеркального отражения</a:t>
            </a:r>
          </a:p>
        </p:txBody>
      </p:sp>
      <p:pic>
        <p:nvPicPr>
          <p:cNvPr id="28682" name="Picture 10" descr="img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841875"/>
            <a:ext cx="2017713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8683" name="Object 11"/>
          <p:cNvGraphicFramePr>
            <a:graphicFrameLocks noChangeAspect="1"/>
          </p:cNvGraphicFramePr>
          <p:nvPr/>
        </p:nvGraphicFramePr>
        <p:xfrm>
          <a:off x="6804025" y="5373688"/>
          <a:ext cx="2051050" cy="1193800"/>
        </p:xfrm>
        <a:graphic>
          <a:graphicData uri="http://schemas.openxmlformats.org/presentationml/2006/ole">
            <p:oleObj spid="_x0000_s1026" name="Точечный рисунок" r:id="rId4" imgW="1047619" imgH="609524" progId="PBrush">
              <p:embed/>
            </p:oleObj>
          </a:graphicData>
        </a:graphic>
      </p:graphicFrame>
      <p:pic>
        <p:nvPicPr>
          <p:cNvPr id="28684" name="Picture 12" descr="мол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62630">
            <a:off x="179388" y="2349500"/>
            <a:ext cx="1727200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90" name="WordArt 18"/>
          <p:cNvSpPr>
            <a:spLocks noChangeArrowheads="1" noChangeShapeType="1" noTextEdit="1"/>
          </p:cNvSpPr>
          <p:nvPr/>
        </p:nvSpPr>
        <p:spPr bwMode="auto">
          <a:xfrm>
            <a:off x="2411413" y="188913"/>
            <a:ext cx="4103687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Симметрия молекул</a:t>
            </a:r>
          </a:p>
        </p:txBody>
      </p:sp>
      <p:pic>
        <p:nvPicPr>
          <p:cNvPr id="28691" name="Picture 19" descr="хим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48488" y="2565400"/>
            <a:ext cx="19050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j0311198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9925" y="333375"/>
            <a:ext cx="18097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3" name="Picture 21" descr="j0280813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0"/>
            <a:ext cx="19431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5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50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81" grpId="0"/>
      <p:bldP spid="286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50825" y="188913"/>
            <a:ext cx="82804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accent2"/>
                </a:solidFill>
              </a:rPr>
              <a:t>Большинство простых молекул обладает элементами пространственной симметрии равновесной конфигурации: осями симметрии, плоскостями симметрии и т. д.</a:t>
            </a:r>
          </a:p>
          <a:p>
            <a:r>
              <a:rPr lang="ru-RU" sz="2000">
                <a:solidFill>
                  <a:schemeClr val="accent2"/>
                </a:solidFill>
              </a:rPr>
              <a:t>Так, молекула аммиака NH3 обладает симметрией правильной треугольной пирамиды, молекула метана СН4 - симметрией тетраэдра. У сложных молекул симметрия равновесной конфигурации в целом, как правило, отсутствует, однако приближённо сохраняется симметрия отдельных её фрагментов (локальная симметрия). </a:t>
            </a:r>
          </a:p>
        </p:txBody>
      </p:sp>
      <p:pic>
        <p:nvPicPr>
          <p:cNvPr id="36872" name="Picture 8" descr="Аммиак: вид молекулы">
            <a:hlinkClick r:id="rId2" tooltip="Аммиак: вид молекулы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284538"/>
            <a:ext cx="309562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9" descr="Файл:Ammonia-2D-dimensions.pn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2919413"/>
            <a:ext cx="5040312" cy="39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20" descr="j0405978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007626">
            <a:off x="8172450" y="188913"/>
            <a:ext cx="9715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img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3789363"/>
            <a:ext cx="4032250" cy="223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1743075" y="639763"/>
            <a:ext cx="5205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323850" y="476250"/>
            <a:ext cx="5543550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accent2"/>
                </a:solidFill>
              </a:rPr>
              <a:t>В молекуле метана СН4 атом углерода связан с четырьмя одинаковыми атомами водорода. Физическое равноправие всех четырёх связей между атомами углерода и водорода естественным образом согласуется с пространственной структурой молекулы метана в виде тетраэдра, в вершине которого находятся атомы водорода, а в центре - атом углерода.</a:t>
            </a:r>
            <a:r>
              <a:rPr lang="ru-RU">
                <a:solidFill>
                  <a:schemeClr val="accent2"/>
                </a:solidFill>
              </a:rPr>
              <a:t> </a:t>
            </a:r>
          </a:p>
          <a:p>
            <a:endParaRPr lang="ru-RU">
              <a:solidFill>
                <a:schemeClr val="accent2"/>
              </a:solidFill>
            </a:endParaRPr>
          </a:p>
        </p:txBody>
      </p:sp>
      <p:pic>
        <p:nvPicPr>
          <p:cNvPr id="38923" name="Picture 11" descr="methane_molecule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404813"/>
            <a:ext cx="2376487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5" name="Picture 13" descr="u224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3789363"/>
            <a:ext cx="3816350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484438" y="1557338"/>
            <a:ext cx="51117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 </a:t>
            </a:r>
            <a:r>
              <a:rPr lang="ru-RU" sz="2000">
                <a:solidFill>
                  <a:schemeClr val="accent2"/>
                </a:solidFill>
              </a:rPr>
              <a:t>Исключительно важную роль в мире живой природы играют молекулы ДНК (дезоксирибонуклеиновая кислота)</a:t>
            </a:r>
          </a:p>
          <a:p>
            <a:endParaRPr lang="ru-RU" sz="2000">
              <a:solidFill>
                <a:schemeClr val="accent2"/>
              </a:solidFill>
            </a:endParaRPr>
          </a:p>
        </p:txBody>
      </p:sp>
      <p:pic>
        <p:nvPicPr>
          <p:cNvPr id="29701" name="Picture 5" descr="img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33375"/>
            <a:ext cx="192087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 descr="img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3068638"/>
            <a:ext cx="324167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5" name="WordArt 9"/>
          <p:cNvSpPr>
            <a:spLocks noChangeArrowheads="1" noChangeShapeType="1" noTextEdit="1"/>
          </p:cNvSpPr>
          <p:nvPr/>
        </p:nvSpPr>
        <p:spPr bwMode="auto">
          <a:xfrm>
            <a:off x="2700338" y="260350"/>
            <a:ext cx="4103687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Симметрия ДНК</a:t>
            </a: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250825" y="4365625"/>
            <a:ext cx="5329238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accent2"/>
                </a:solidFill>
              </a:rPr>
              <a:t>Это двуцепочечный высокомолекулярный полимер, мономером которого являются нуклеотиды. Молекулы ДНК имеют структуру двойной спирали, построенной по принципу комплементарности </a:t>
            </a:r>
          </a:p>
          <a:p>
            <a:pPr>
              <a:spcBef>
                <a:spcPct val="50000"/>
              </a:spcBef>
            </a:pPr>
            <a:endParaRPr lang="ru-RU" sz="2000">
              <a:solidFill>
                <a:schemeClr val="accent2"/>
              </a:solidFill>
            </a:endParaRPr>
          </a:p>
        </p:txBody>
      </p:sp>
      <p:pic>
        <p:nvPicPr>
          <p:cNvPr id="29714" name="Picture 18" descr="j0354516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24750" y="333375"/>
            <a:ext cx="9890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5" grpId="0" animBg="1"/>
      <p:bldP spid="297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916113"/>
            <a:ext cx="5435600" cy="3455987"/>
          </a:xfrm>
        </p:spPr>
        <p:txBody>
          <a:bodyPr/>
          <a:lstStyle/>
          <a:p>
            <a:pPr marL="77788" indent="-77788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chemeClr val="accent2"/>
                </a:solidFill>
              </a:rPr>
              <a:t> Химики давно знают, что поворот спирали вещества радикально меняет его свойства (глюкоза - фруктоза, пенициллин - левомицетин и др.) От того в какую сторону разворачивается спираль ДНК, зависит, как сложится (или не сложится) жизнь человека. Время течёт слева на право. Полушария головного мозга, как сферические антенны, направлены в противоположные стороны: одно - в прошлое, другое - в будущее. </a:t>
            </a:r>
            <a:br>
              <a:rPr lang="ru-RU" sz="2000" smtClean="0">
                <a:solidFill>
                  <a:schemeClr val="accent2"/>
                </a:solidFill>
              </a:rPr>
            </a:br>
            <a:endParaRPr lang="ru-RU" sz="2000" smtClean="0">
              <a:solidFill>
                <a:schemeClr val="accent2"/>
              </a:solidFill>
            </a:endParaRPr>
          </a:p>
        </p:txBody>
      </p:sp>
      <p:pic>
        <p:nvPicPr>
          <p:cNvPr id="6148" name="Picture 4" descr="дн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401303">
            <a:off x="86519" y="497682"/>
            <a:ext cx="1512887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5445125"/>
            <a:ext cx="2570163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dn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56012">
            <a:off x="5291138" y="1195388"/>
            <a:ext cx="33845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5" name="WordArt 9"/>
          <p:cNvSpPr>
            <a:spLocks noChangeArrowheads="1" noChangeShapeType="1" noTextEdit="1"/>
          </p:cNvSpPr>
          <p:nvPr/>
        </p:nvSpPr>
        <p:spPr bwMode="auto">
          <a:xfrm>
            <a:off x="1979613" y="260350"/>
            <a:ext cx="43211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Симметрия ДНК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7993062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accent2"/>
                </a:solidFill>
              </a:rPr>
              <a:t>Оказывается, современной химии известны вещества, структуры которых являются как бы зеркальными антиподами друг друга. Их химический состав и строение во всем копируют друг друга, кроме одного: пространственное строение молекул делает их </a:t>
            </a:r>
            <a:r>
              <a:rPr lang="ru-RU" sz="2000" b="1">
                <a:solidFill>
                  <a:schemeClr val="accent2"/>
                </a:solidFill>
              </a:rPr>
              <a:t>зеркальными двойниками</a:t>
            </a:r>
            <a:r>
              <a:rPr lang="ru-RU" sz="2000">
                <a:solidFill>
                  <a:schemeClr val="accent2"/>
                </a:solidFill>
              </a:rPr>
              <a:t>. При этом физические и химические свойства таких зеркальных двойников могут очень сильно отличаться, а само явление зеркальной симметрии органических веществ, возможно, стало одной из причин возникновения  жизни на Земле.</a:t>
            </a:r>
          </a:p>
        </p:txBody>
      </p:sp>
      <p:pic>
        <p:nvPicPr>
          <p:cNvPr id="39941" name="Picture 5" descr="chiral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3141663"/>
            <a:ext cx="3097212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539750" y="5589588"/>
            <a:ext cx="83534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solidFill>
                  <a:schemeClr val="accent2"/>
                </a:solidFill>
              </a:rPr>
              <a:t>Хиральные молекулы, например аминокислоты, зеркально симметричны, как левая и правая рука. Сам термин </a:t>
            </a:r>
            <a:r>
              <a:rPr lang="ru-RU" b="1" i="1">
                <a:solidFill>
                  <a:schemeClr val="accent2"/>
                </a:solidFill>
              </a:rPr>
              <a:t>"хиральность"</a:t>
            </a:r>
            <a:r>
              <a:rPr lang="ru-RU" i="1">
                <a:solidFill>
                  <a:schemeClr val="accent2"/>
                </a:solidFill>
              </a:rPr>
              <a:t> происходит от греческого слова "хирос" - рука.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50825" y="333375"/>
            <a:ext cx="864076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accent2"/>
                </a:solidFill>
              </a:rPr>
              <a:t>В 20 веке усилиями российских учёных – В. Беклемишева, </a:t>
            </a:r>
          </a:p>
          <a:p>
            <a:r>
              <a:rPr lang="ru-RU" sz="2000">
                <a:solidFill>
                  <a:schemeClr val="accent2"/>
                </a:solidFill>
              </a:rPr>
              <a:t>В. Вернадского, В. Алпатова, Г.Гаузе - было создано новое направление в учении о симметрии - </a:t>
            </a:r>
            <a:r>
              <a:rPr lang="ru-RU" sz="2000" b="1">
                <a:solidFill>
                  <a:schemeClr val="accent2"/>
                </a:solidFill>
              </a:rPr>
              <a:t>биосимметрика.</a:t>
            </a:r>
            <a:r>
              <a:rPr lang="ru-RU" sz="2000">
                <a:solidFill>
                  <a:schemeClr val="accent2"/>
                </a:solidFill>
              </a:rPr>
              <a:t> Исследовав симметрии биоструктур на молекулярном и надмолекулярном уровнях позволяет заранее определить возможные варианты симметрии в биообъектах, строго описывать внешнюю форму и внутреннее строение любых организмов. </a:t>
            </a:r>
          </a:p>
        </p:txBody>
      </p:sp>
      <p:pic>
        <p:nvPicPr>
          <p:cNvPr id="40966" name="Picture 6" descr="sim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0" y="2476500"/>
            <a:ext cx="43815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8" descr="sim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429000"/>
            <a:ext cx="43815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827088" y="2924175"/>
            <a:ext cx="2317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Симметрия вирусов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9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606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Оформление по умолчанию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Выводы</vt:lpstr>
    </vt:vector>
  </TitlesOfParts>
  <Company>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сослан цалиев</cp:lastModifiedBy>
  <cp:revision>51</cp:revision>
  <dcterms:created xsi:type="dcterms:W3CDTF">2007-01-30T13:51:28Z</dcterms:created>
  <dcterms:modified xsi:type="dcterms:W3CDTF">2017-11-17T19:51:44Z</dcterms:modified>
</cp:coreProperties>
</file>